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60" r:id="rId6"/>
    <p:sldId id="261" r:id="rId7"/>
    <p:sldId id="267" r:id="rId8"/>
    <p:sldId id="262"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91"/>
    <p:restoredTop sz="96176"/>
  </p:normalViewPr>
  <p:slideViewPr>
    <p:cSldViewPr snapToGrid="0" snapToObjects="1">
      <p:cViewPr varScale="1">
        <p:scale>
          <a:sx n="100" d="100"/>
          <a:sy n="100" d="100"/>
        </p:scale>
        <p:origin x="160"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6/13/20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1D2AC3-6A0B-4169-B1EA-E3AE8B351BDD}"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4B9363-8B87-41B7-9F8E-64519CBB8F34}"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EF5746-5284-4951-9F37-7AE924EDBCB7}"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398B29-7265-4A65-A2A4-6703C057B7C1}"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28FBA082-94DF-4C4B-A041-6624924AB0A8}" type="datetimeFigureOut">
              <a:rPr lang="en-US" dirty="0"/>
              <a:t>6/13/20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27686C4-3AB5-4E0C-86CA-FB108C350AA9}" type="datetimeFigureOut">
              <a:rPr lang="en-US" dirty="0"/>
              <a:t>6/13/20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7F47CF-67C9-420C-80A5-E2069FF0C2DF}" type="datetimeFigureOut">
              <a:rPr lang="en-US" dirty="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C3BFE2-83B7-4B0A-B9D3-AB28331082B3}"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EF78E3-FDA3-4D28-AAA2-0B81F349A39D}" type="datetimeFigureOut">
              <a:rPr lang="en-US" dirty="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6/13/20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6BB5B-109D-2643-ADA6-88610D5765FE}"/>
              </a:ext>
            </a:extLst>
          </p:cNvPr>
          <p:cNvSpPr>
            <a:spLocks noGrp="1"/>
          </p:cNvSpPr>
          <p:nvPr>
            <p:ph type="ctrTitle"/>
          </p:nvPr>
        </p:nvSpPr>
        <p:spPr/>
        <p:txBody>
          <a:bodyPr>
            <a:normAutofit/>
          </a:bodyPr>
          <a:lstStyle/>
          <a:p>
            <a:pPr algn="ctr"/>
            <a:r>
              <a:rPr kumimoji="1" lang="ja-JP" altLang="en-US" sz="7200"/>
              <a:t>英検長文読解特別講座</a:t>
            </a:r>
            <a:br>
              <a:rPr kumimoji="1" lang="en-US" altLang="ja-JP" sz="7200" dirty="0"/>
            </a:br>
            <a:endParaRPr kumimoji="1" lang="ja-JP" altLang="en-US" sz="7200"/>
          </a:p>
        </p:txBody>
      </p:sp>
      <p:sp>
        <p:nvSpPr>
          <p:cNvPr id="3" name="字幕 2">
            <a:extLst>
              <a:ext uri="{FF2B5EF4-FFF2-40B4-BE49-F238E27FC236}">
                <a16:creationId xmlns:a16="http://schemas.microsoft.com/office/drawing/2014/main" id="{AE5AD895-3B50-2D4B-9D82-D5033F882DCB}"/>
              </a:ext>
            </a:extLst>
          </p:cNvPr>
          <p:cNvSpPr>
            <a:spLocks noGrp="1"/>
          </p:cNvSpPr>
          <p:nvPr>
            <p:ph type="subTitle" idx="1"/>
          </p:nvPr>
        </p:nvSpPr>
        <p:spPr/>
        <p:txBody>
          <a:bodyPr/>
          <a:lstStyle/>
          <a:p>
            <a:r>
              <a:rPr kumimoji="1" lang="en-US" altLang="ja-JP" dirty="0"/>
              <a:t>By</a:t>
            </a:r>
            <a:r>
              <a:rPr kumimoji="1" lang="ja-JP" altLang="en-US"/>
              <a:t> 開場直人　</a:t>
            </a:r>
            <a:r>
              <a:rPr kumimoji="1" lang="en-US" altLang="ja-JP" dirty="0"/>
              <a:t>FLEC</a:t>
            </a:r>
            <a:r>
              <a:rPr kumimoji="1" lang="ja-JP" altLang="en-US"/>
              <a:t> 主任講師</a:t>
            </a:r>
            <a:endParaRPr kumimoji="1" lang="en-US" altLang="ja-JP" dirty="0"/>
          </a:p>
          <a:p>
            <a:endParaRPr kumimoji="1" lang="en-US" altLang="ja-JP" dirty="0"/>
          </a:p>
        </p:txBody>
      </p:sp>
    </p:spTree>
    <p:extLst>
      <p:ext uri="{BB962C8B-B14F-4D97-AF65-F5344CB8AC3E}">
        <p14:creationId xmlns:p14="http://schemas.microsoft.com/office/powerpoint/2010/main" val="86724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D56C7-5450-4444-8EF7-268C8E70B1A2}"/>
              </a:ext>
            </a:extLst>
          </p:cNvPr>
          <p:cNvSpPr>
            <a:spLocks noGrp="1"/>
          </p:cNvSpPr>
          <p:nvPr>
            <p:ph type="title"/>
          </p:nvPr>
        </p:nvSpPr>
        <p:spPr>
          <a:xfrm>
            <a:off x="685801" y="685800"/>
            <a:ext cx="10396882" cy="797615"/>
          </a:xfrm>
        </p:spPr>
        <p:txBody>
          <a:bodyPr>
            <a:noAutofit/>
          </a:bodyPr>
          <a:lstStyle/>
          <a:p>
            <a:pPr algn="ctr"/>
            <a:r>
              <a:rPr kumimoji="1" lang="ja-JP" altLang="en-US" sz="4400"/>
              <a:t>読解プロセス　（まとめ）</a:t>
            </a:r>
            <a:r>
              <a:rPr lang="ja-JP" altLang="en-US" sz="4400" dirty="0"/>
              <a:t>　</a:t>
            </a:r>
            <a:r>
              <a:rPr kumimoji="1" lang="ja-JP" altLang="en-US" sz="4400"/>
              <a:t>内容一致</a:t>
            </a:r>
          </a:p>
        </p:txBody>
      </p:sp>
      <p:sp>
        <p:nvSpPr>
          <p:cNvPr id="3" name="コンテンツ プレースホルダー 2">
            <a:extLst>
              <a:ext uri="{FF2B5EF4-FFF2-40B4-BE49-F238E27FC236}">
                <a16:creationId xmlns:a16="http://schemas.microsoft.com/office/drawing/2014/main" id="{673DE08C-713A-3D48-A99E-781F0D2B9B9D}"/>
              </a:ext>
            </a:extLst>
          </p:cNvPr>
          <p:cNvSpPr>
            <a:spLocks noGrp="1"/>
          </p:cNvSpPr>
          <p:nvPr>
            <p:ph sz="quarter" idx="13"/>
          </p:nvPr>
        </p:nvSpPr>
        <p:spPr>
          <a:xfrm>
            <a:off x="685800" y="1483416"/>
            <a:ext cx="10394707" cy="3891170"/>
          </a:xfrm>
        </p:spPr>
        <p:txBody>
          <a:bodyPr numCol="2">
            <a:normAutofit fontScale="55000" lnSpcReduction="20000"/>
          </a:bodyPr>
          <a:lstStyle/>
          <a:p>
            <a:pPr marL="0" indent="0">
              <a:buNone/>
            </a:pPr>
            <a:r>
              <a:rPr lang="ja-JP" altLang="ja-JP"/>
              <a:t>① 速読　スキミング</a:t>
            </a:r>
            <a:r>
              <a:rPr lang="en-US" altLang="ja-JP" dirty="0"/>
              <a:t> </a:t>
            </a:r>
            <a:endParaRPr lang="ja-JP" altLang="ja-JP"/>
          </a:p>
          <a:p>
            <a:r>
              <a:rPr lang="ja-JP" altLang="ja-JP"/>
              <a:t>各段落の大意をとらえる（トピックセンテンスとコンクグーディングセンテンスに注意して）</a:t>
            </a:r>
          </a:p>
          <a:p>
            <a:r>
              <a:rPr lang="ja-JP" altLang="ja-JP"/>
              <a:t>ディスコースマーカー（つなぎ言葉、</a:t>
            </a:r>
            <a:r>
              <a:rPr lang="en-US" altLang="ja-JP" dirty="0"/>
              <a:t>therefore, however</a:t>
            </a:r>
            <a:r>
              <a:rPr lang="ja-JP" altLang="ja-JP"/>
              <a:t>）等にアンダーラインをしていく。</a:t>
            </a:r>
          </a:p>
          <a:p>
            <a:r>
              <a:rPr lang="ja-JP" altLang="ja-JP"/>
              <a:t>★キーセンテンス（答えを解くための文）はディスコースマーカーの前後にある場合が多い</a:t>
            </a:r>
            <a:r>
              <a:rPr lang="en-US" altLang="ja-JP" dirty="0"/>
              <a:t> </a:t>
            </a:r>
            <a:endParaRPr lang="ja-JP" altLang="ja-JP"/>
          </a:p>
          <a:p>
            <a:r>
              <a:rPr lang="ja-JP" altLang="ja-JP"/>
              <a:t>難しそうな構文があったら注意（無生物、倒置、挿入、分詞、関係詞、仮定法）</a:t>
            </a:r>
          </a:p>
          <a:p>
            <a:r>
              <a:rPr lang="ja-JP" altLang="ja-JP"/>
              <a:t>★解釈が難しい文もキーセンテンスになっていることが多い</a:t>
            </a:r>
            <a:endParaRPr lang="en-US" altLang="ja-JP" dirty="0"/>
          </a:p>
          <a:p>
            <a:endParaRPr lang="ja-JP" altLang="ja-JP"/>
          </a:p>
          <a:p>
            <a:pPr marL="0" indent="0">
              <a:buNone/>
            </a:pPr>
            <a:r>
              <a:rPr lang="ja-JP" altLang="ja-JP"/>
              <a:t>②応答文検索　スキャニング</a:t>
            </a:r>
          </a:p>
          <a:p>
            <a:r>
              <a:rPr lang="ja-JP" altLang="ja-JP"/>
              <a:t>問題や選択肢のキーワード（数個）がそろっていそうな文を探す</a:t>
            </a:r>
          </a:p>
          <a:p>
            <a:pPr lvl="0"/>
            <a:r>
              <a:rPr lang="ja-JP" altLang="ja-JP"/>
              <a:t>言い換えをしている場合もあるので同意語や似たような表現に注意して探す</a:t>
            </a:r>
          </a:p>
          <a:p>
            <a:r>
              <a:rPr lang="ja-JP" altLang="ja-JP"/>
              <a:t>見つかったキーセンテンスの中に答えがあるのかそれとも前後の文なのかを注意すること。</a:t>
            </a:r>
            <a:endParaRPr lang="en-US" altLang="ja-JP" dirty="0"/>
          </a:p>
          <a:p>
            <a:pPr marL="0" indent="0">
              <a:buNone/>
            </a:pPr>
            <a:r>
              <a:rPr lang="ja-JP" altLang="ja-JP"/>
              <a:t>③ 選択肢吟味　パラフレージング</a:t>
            </a:r>
          </a:p>
          <a:p>
            <a:r>
              <a:rPr lang="ja-JP" altLang="ja-JP"/>
              <a:t>キーセンテンスの言い換えをしている文を選択肢から探す</a:t>
            </a:r>
          </a:p>
          <a:p>
            <a:r>
              <a:rPr lang="ja-JP" altLang="ja-JP"/>
              <a:t>★かなり言い換えているので字面だけで判断しないこと。また正解の選択肢はたいていが本文の内容をまとめたり一般的に抽象的にまとめていることが多いので本文のキーセンテンスがいったい何を言いたいのかということも考えること。</a:t>
            </a:r>
            <a:endParaRPr lang="en-US" altLang="ja-JP" dirty="0"/>
          </a:p>
          <a:p>
            <a:pPr marL="0" indent="0">
              <a:buNone/>
            </a:pPr>
            <a:endParaRPr lang="ja-JP" altLang="ja-JP"/>
          </a:p>
          <a:p>
            <a:pPr marL="0" indent="0">
              <a:buNone/>
            </a:pPr>
            <a:r>
              <a:rPr lang="ja-JP" altLang="ja-JP"/>
              <a:t>④ 消去法　</a:t>
            </a:r>
          </a:p>
          <a:p>
            <a:r>
              <a:rPr lang="ja-JP" altLang="ja-JP"/>
              <a:t>★キーセンテンスやその段落に書かれていない内容が入っている選択肢は消去</a:t>
            </a:r>
          </a:p>
          <a:p>
            <a:r>
              <a:rPr lang="ja-JP" altLang="ja-JP"/>
              <a:t>★キーセンテンスに使われている語句をそのまま使用して内容と関係ない選択肢は消去</a:t>
            </a:r>
          </a:p>
          <a:p>
            <a:r>
              <a:rPr lang="ja-JP" altLang="ja-JP"/>
              <a:t>★ネガティヴ、ポジティヴも選択肢判断に。その内容が肯定的なのに選択肢が否定的な内容になっていれば消去。</a:t>
            </a:r>
          </a:p>
          <a:p>
            <a:r>
              <a:rPr lang="ja-JP" altLang="ja-JP"/>
              <a:t>★極論を示す大げさな表現にも注意（</a:t>
            </a:r>
            <a:r>
              <a:rPr lang="en-US" altLang="ja-JP" dirty="0"/>
              <a:t>all, never, nothing</a:t>
            </a:r>
            <a:r>
              <a:rPr lang="ja-JP" altLang="ja-JP"/>
              <a:t>など）</a:t>
            </a:r>
            <a:endParaRPr lang="en-US" altLang="ja-JP" dirty="0"/>
          </a:p>
          <a:p>
            <a:pPr marL="0" indent="0">
              <a:buNone/>
            </a:pPr>
            <a:endParaRPr lang="ja-JP" altLang="ja-JP"/>
          </a:p>
        </p:txBody>
      </p:sp>
    </p:spTree>
    <p:extLst>
      <p:ext uri="{BB962C8B-B14F-4D97-AF65-F5344CB8AC3E}">
        <p14:creationId xmlns:p14="http://schemas.microsoft.com/office/powerpoint/2010/main" val="349998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AF72D-FAB9-0D40-83AA-F42A88BC1FE4}"/>
              </a:ext>
            </a:extLst>
          </p:cNvPr>
          <p:cNvSpPr>
            <a:spLocks noGrp="1"/>
          </p:cNvSpPr>
          <p:nvPr>
            <p:ph type="title"/>
          </p:nvPr>
        </p:nvSpPr>
        <p:spPr/>
        <p:txBody>
          <a:bodyPr>
            <a:normAutofit/>
          </a:bodyPr>
          <a:lstStyle/>
          <a:p>
            <a:pPr algn="ctr"/>
            <a:r>
              <a:rPr lang="ja-JP" altLang="ja-JP"/>
              <a:t>速読のための語彙力作り</a:t>
            </a:r>
            <a:endParaRPr kumimoji="1" lang="ja-JP" altLang="en-US"/>
          </a:p>
        </p:txBody>
      </p:sp>
      <p:sp>
        <p:nvSpPr>
          <p:cNvPr id="3" name="コンテンツ プレースホルダー 2">
            <a:extLst>
              <a:ext uri="{FF2B5EF4-FFF2-40B4-BE49-F238E27FC236}">
                <a16:creationId xmlns:a16="http://schemas.microsoft.com/office/drawing/2014/main" id="{59215367-F6D2-334B-B230-DFCEA7E6FD67}"/>
              </a:ext>
            </a:extLst>
          </p:cNvPr>
          <p:cNvSpPr>
            <a:spLocks noGrp="1"/>
          </p:cNvSpPr>
          <p:nvPr>
            <p:ph sz="quarter" idx="13"/>
          </p:nvPr>
        </p:nvSpPr>
        <p:spPr/>
        <p:txBody>
          <a:bodyPr>
            <a:normAutofit fontScale="70000" lnSpcReduction="20000"/>
          </a:bodyPr>
          <a:lstStyle/>
          <a:p>
            <a:r>
              <a:rPr lang="ja-JP" altLang="ja-JP"/>
              <a:t>速読にとって大事なのはいくつかのキーワードやフレーズから正確なコンテクスト（文脈）を理解することです。</a:t>
            </a:r>
          </a:p>
          <a:p>
            <a:r>
              <a:rPr lang="ja-JP" altLang="ja-JP"/>
              <a:t>このため、語彙力も必要ですが、無理に多くの語彙が必要なわけではありません。多少の語句が分からなくても、前後関係から推測する力が備わったほうが速読にとっては有利です。</a:t>
            </a:r>
          </a:p>
          <a:p>
            <a:r>
              <a:rPr lang="ja-JP" altLang="ja-JP"/>
              <a:t>では、どのような語彙力作りが速度のために効果的なのでしょうか？</a:t>
            </a:r>
          </a:p>
          <a:p>
            <a:r>
              <a:rPr lang="ja-JP" altLang="ja-JP"/>
              <a:t>読解</a:t>
            </a:r>
            <a:r>
              <a:rPr lang="ja-JP" altLang="en-US"/>
              <a:t>力向上の為には、</a:t>
            </a:r>
            <a:r>
              <a:rPr lang="ja-JP" altLang="ja-JP"/>
              <a:t>以下の語彙学習が大きな効果を生むと考えられています。</a:t>
            </a:r>
          </a:p>
          <a:p>
            <a:pPr marL="0" indent="0">
              <a:buNone/>
            </a:pPr>
            <a:r>
              <a:rPr lang="en-US" altLang="ja-JP" dirty="0"/>
              <a:t>	</a:t>
            </a:r>
            <a:r>
              <a:rPr lang="ja-JP" altLang="ja-JP"/>
              <a:t>Ａ：カテゴリー別に覚える</a:t>
            </a:r>
          </a:p>
          <a:p>
            <a:pPr marL="0" indent="0">
              <a:buNone/>
            </a:pPr>
            <a:r>
              <a:rPr lang="en-US" altLang="ja-JP" dirty="0"/>
              <a:t>	</a:t>
            </a:r>
            <a:r>
              <a:rPr lang="ja-JP" altLang="ja-JP"/>
              <a:t>Ｂ：マインドマップ、またはセマンティック・マッピングと呼ばれる意味地図を作り、単語の意味のネットワークを作り覚える</a:t>
            </a:r>
          </a:p>
          <a:p>
            <a:pPr marL="0" indent="0">
              <a:buNone/>
            </a:pPr>
            <a:r>
              <a:rPr lang="en-US" altLang="ja-JP" dirty="0"/>
              <a:t>	</a:t>
            </a:r>
            <a:r>
              <a:rPr lang="ja-JP" altLang="ja-JP"/>
              <a:t>Ｃ：語根を使って覚える</a:t>
            </a:r>
          </a:p>
          <a:p>
            <a:pPr marL="0" indent="0">
              <a:buNone/>
            </a:pPr>
            <a:r>
              <a:rPr lang="en-US" altLang="ja-JP" dirty="0"/>
              <a:t>	</a:t>
            </a:r>
            <a:r>
              <a:rPr lang="ja-JP" altLang="ja-JP"/>
              <a:t>Ｄ：派生語を正しく理解する</a:t>
            </a:r>
          </a:p>
          <a:p>
            <a:endParaRPr kumimoji="1" lang="ja-JP" altLang="en-US"/>
          </a:p>
        </p:txBody>
      </p:sp>
    </p:spTree>
    <p:extLst>
      <p:ext uri="{BB962C8B-B14F-4D97-AF65-F5344CB8AC3E}">
        <p14:creationId xmlns:p14="http://schemas.microsoft.com/office/powerpoint/2010/main" val="169378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3F6ED-B5CD-3646-987A-AEC8A399F256}"/>
              </a:ext>
            </a:extLst>
          </p:cNvPr>
          <p:cNvSpPr>
            <a:spLocks noGrp="1"/>
          </p:cNvSpPr>
          <p:nvPr>
            <p:ph type="title"/>
          </p:nvPr>
        </p:nvSpPr>
        <p:spPr/>
        <p:txBody>
          <a:bodyPr>
            <a:normAutofit/>
          </a:bodyPr>
          <a:lstStyle/>
          <a:p>
            <a:pPr algn="ctr"/>
            <a:r>
              <a:rPr lang="ja-JP" altLang="en-US"/>
              <a:t>リーディング</a:t>
            </a:r>
            <a:r>
              <a:rPr lang="ja-JP" altLang="ja-JP"/>
              <a:t>問題の問題種類</a:t>
            </a:r>
            <a:endParaRPr kumimoji="1" lang="ja-JP" altLang="en-US"/>
          </a:p>
        </p:txBody>
      </p:sp>
      <p:sp>
        <p:nvSpPr>
          <p:cNvPr id="3" name="コンテンツ プレースホルダー 2">
            <a:extLst>
              <a:ext uri="{FF2B5EF4-FFF2-40B4-BE49-F238E27FC236}">
                <a16:creationId xmlns:a16="http://schemas.microsoft.com/office/drawing/2014/main" id="{8FE84E9C-FD68-1B4D-BCE5-FA2A0A7BFCFC}"/>
              </a:ext>
            </a:extLst>
          </p:cNvPr>
          <p:cNvSpPr>
            <a:spLocks noGrp="1"/>
          </p:cNvSpPr>
          <p:nvPr>
            <p:ph sz="quarter" idx="13"/>
          </p:nvPr>
        </p:nvSpPr>
        <p:spPr>
          <a:xfrm>
            <a:off x="685800" y="1837766"/>
            <a:ext cx="10394707" cy="3536820"/>
          </a:xfrm>
        </p:spPr>
        <p:txBody>
          <a:bodyPr numCol="3">
            <a:normAutofit fontScale="55000" lnSpcReduction="20000"/>
          </a:bodyPr>
          <a:lstStyle/>
          <a:p>
            <a:pPr marL="0" indent="0">
              <a:buNone/>
            </a:pPr>
            <a:r>
              <a:rPr lang="ja-JP" altLang="en-US"/>
              <a:t>語学検定で</a:t>
            </a:r>
            <a:r>
              <a:rPr lang="ja-JP" altLang="ja-JP"/>
              <a:t>一般的な</a:t>
            </a:r>
            <a:r>
              <a:rPr lang="ja-JP" altLang="en-US"/>
              <a:t>リーディング</a:t>
            </a:r>
            <a:r>
              <a:rPr lang="ja-JP" altLang="ja-JP"/>
              <a:t>問題</a:t>
            </a:r>
          </a:p>
          <a:p>
            <a:pPr lvl="0"/>
            <a:r>
              <a:rPr lang="ja-JP" altLang="ja-JP"/>
              <a:t>短文語句空所</a:t>
            </a:r>
            <a:r>
              <a:rPr lang="ja-JP" altLang="en-US"/>
              <a:t>（英検）</a:t>
            </a:r>
            <a:endParaRPr lang="ja-JP" altLang="ja-JP"/>
          </a:p>
          <a:p>
            <a:pPr marL="0" indent="0">
              <a:buNone/>
            </a:pPr>
            <a:r>
              <a:rPr lang="ja-JP" altLang="en-US"/>
              <a:t>　　</a:t>
            </a:r>
            <a:r>
              <a:rPr lang="ja-JP" altLang="ja-JP"/>
              <a:t>語彙、熟語、語法、文法の</a:t>
            </a:r>
            <a:r>
              <a:rPr lang="en-US" altLang="ja-JP" dirty="0"/>
              <a:t>4</a:t>
            </a:r>
            <a:r>
              <a:rPr lang="ja-JP" altLang="ja-JP"/>
              <a:t>種類のタイプがある</a:t>
            </a:r>
          </a:p>
          <a:p>
            <a:pPr lvl="0"/>
            <a:r>
              <a:rPr lang="ja-JP" altLang="ja-JP"/>
              <a:t>対話文応答文空所</a:t>
            </a:r>
            <a:r>
              <a:rPr lang="ja-JP" altLang="en-US"/>
              <a:t>　（英検準２級まで）</a:t>
            </a:r>
            <a:endParaRPr lang="ja-JP" altLang="ja-JP"/>
          </a:p>
          <a:p>
            <a:pPr marL="0" indent="0">
              <a:buNone/>
            </a:pPr>
            <a:r>
              <a:rPr lang="ja-JP" altLang="en-US"/>
              <a:t>　　</a:t>
            </a:r>
            <a:r>
              <a:rPr lang="ja-JP" altLang="ja-JP"/>
              <a:t>空所で終わるタイプと空所が対話の途中あるタイプが</a:t>
            </a:r>
            <a:endParaRPr lang="en-US" altLang="ja-JP" dirty="0"/>
          </a:p>
          <a:p>
            <a:pPr marL="0" indent="0">
              <a:buNone/>
            </a:pPr>
            <a:r>
              <a:rPr lang="ja-JP" altLang="en-US"/>
              <a:t>　　</a:t>
            </a:r>
            <a:r>
              <a:rPr lang="ja-JP" altLang="ja-JP"/>
              <a:t>ある</a:t>
            </a:r>
          </a:p>
          <a:p>
            <a:pPr lvl="0"/>
            <a:r>
              <a:rPr lang="ja-JP" altLang="ja-JP"/>
              <a:t>長文空所</a:t>
            </a:r>
            <a:r>
              <a:rPr lang="ja-JP" altLang="en-US"/>
              <a:t>（英検）</a:t>
            </a:r>
            <a:endParaRPr lang="ja-JP" altLang="ja-JP"/>
          </a:p>
          <a:p>
            <a:pPr marL="0" indent="0">
              <a:buNone/>
            </a:pPr>
            <a:r>
              <a:rPr lang="ja-JP" altLang="en-US"/>
              <a:t>　　</a:t>
            </a:r>
            <a:r>
              <a:rPr lang="ja-JP" altLang="ja-JP"/>
              <a:t>一語を入れるタイプと</a:t>
            </a:r>
            <a:r>
              <a:rPr lang="en-US" altLang="ja-JP" dirty="0"/>
              <a:t>2</a:t>
            </a:r>
            <a:r>
              <a:rPr lang="ja-JP" altLang="ja-JP"/>
              <a:t>語以上の句を入れるタイプが</a:t>
            </a:r>
            <a:endParaRPr lang="en-US" altLang="ja-JP" dirty="0"/>
          </a:p>
          <a:p>
            <a:pPr marL="0" indent="0">
              <a:buNone/>
            </a:pPr>
            <a:r>
              <a:rPr lang="ja-JP" altLang="en-US"/>
              <a:t>　　</a:t>
            </a:r>
            <a:r>
              <a:rPr lang="ja-JP" altLang="ja-JP"/>
              <a:t>ある</a:t>
            </a:r>
          </a:p>
          <a:p>
            <a:pPr lvl="0"/>
            <a:r>
              <a:rPr lang="ja-JP" altLang="ja-JP"/>
              <a:t>文章内文空所</a:t>
            </a:r>
          </a:p>
          <a:p>
            <a:pPr marL="0" indent="0">
              <a:buNone/>
            </a:pPr>
            <a:r>
              <a:rPr lang="ja-JP" altLang="en-US"/>
              <a:t>　　</a:t>
            </a:r>
            <a:r>
              <a:rPr lang="ja-JP" altLang="ja-JP"/>
              <a:t>一文を長文内の何処に入れるかの問題</a:t>
            </a:r>
          </a:p>
          <a:p>
            <a:pPr lvl="0"/>
            <a:r>
              <a:rPr lang="ja-JP" altLang="ja-JP"/>
              <a:t>段落・まとめ空所</a:t>
            </a:r>
          </a:p>
          <a:p>
            <a:pPr marL="0" indent="0">
              <a:buNone/>
            </a:pPr>
            <a:r>
              <a:rPr lang="ja-JP" altLang="en-US"/>
              <a:t>　　</a:t>
            </a:r>
            <a:r>
              <a:rPr lang="ja-JP" altLang="ja-JP"/>
              <a:t>直前の内容をや話者の意見をまとめる問題</a:t>
            </a:r>
          </a:p>
          <a:p>
            <a:r>
              <a:rPr lang="ja-JP" altLang="ja-JP"/>
              <a:t>空所整序型問題</a:t>
            </a:r>
            <a:r>
              <a:rPr lang="ja-JP" altLang="en-US"/>
              <a:t>　（英検４級まで）</a:t>
            </a:r>
            <a:endParaRPr lang="ja-JP" altLang="ja-JP"/>
          </a:p>
          <a:p>
            <a:pPr lvl="0"/>
            <a:r>
              <a:rPr lang="ja-JP" altLang="ja-JP"/>
              <a:t>短文空所語句整序</a:t>
            </a:r>
          </a:p>
          <a:p>
            <a:pPr lvl="0"/>
            <a:r>
              <a:rPr lang="ja-JP" altLang="ja-JP"/>
              <a:t>段落内空所文整序</a:t>
            </a:r>
          </a:p>
          <a:p>
            <a:r>
              <a:rPr lang="ja-JP" altLang="ja-JP"/>
              <a:t>内容一致問題</a:t>
            </a:r>
            <a:r>
              <a:rPr lang="ja-JP" altLang="en-US"/>
              <a:t>　（英検）</a:t>
            </a:r>
            <a:endParaRPr lang="ja-JP" altLang="ja-JP"/>
          </a:p>
          <a:p>
            <a:pPr lvl="0"/>
            <a:r>
              <a:rPr lang="ja-JP" altLang="ja-JP"/>
              <a:t>段落内容一致問題</a:t>
            </a:r>
            <a:r>
              <a:rPr lang="en-US" altLang="ja-JP" dirty="0"/>
              <a:t> </a:t>
            </a:r>
            <a:endParaRPr lang="ja-JP" altLang="ja-JP"/>
          </a:p>
          <a:p>
            <a:pPr lvl="0"/>
            <a:r>
              <a:rPr lang="ja-JP" altLang="ja-JP"/>
              <a:t>全文章正誤</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ja-JP"/>
              <a:t>その他</a:t>
            </a:r>
            <a:endParaRPr lang="en-US" altLang="ja-JP" dirty="0"/>
          </a:p>
          <a:p>
            <a:pPr marL="0" indent="0">
              <a:buNone/>
            </a:pPr>
            <a:r>
              <a:rPr lang="ja-JP" altLang="en-US"/>
              <a:t>記述系</a:t>
            </a:r>
            <a:endParaRPr lang="ja-JP" altLang="ja-JP"/>
          </a:p>
          <a:p>
            <a:r>
              <a:rPr lang="ja-JP" altLang="ja-JP"/>
              <a:t>１）英文下線部和訳</a:t>
            </a:r>
          </a:p>
          <a:p>
            <a:r>
              <a:rPr lang="ja-JP" altLang="ja-JP"/>
              <a:t>２）和文英訳</a:t>
            </a:r>
            <a:r>
              <a:rPr lang="en-US" altLang="ja-JP" dirty="0"/>
              <a:t> </a:t>
            </a:r>
            <a:endParaRPr lang="ja-JP" altLang="ja-JP"/>
          </a:p>
          <a:p>
            <a:pPr lvl="0"/>
            <a:r>
              <a:rPr lang="ja-JP" altLang="ja-JP"/>
              <a:t>自由作文</a:t>
            </a:r>
          </a:p>
          <a:p>
            <a:r>
              <a:rPr lang="ja-JP" altLang="ja-JP"/>
              <a:t>語彙問題</a:t>
            </a:r>
          </a:p>
          <a:p>
            <a:pPr lvl="0"/>
            <a:r>
              <a:rPr lang="ja-JP" altLang="ja-JP"/>
              <a:t>同意語・類語選択・記述</a:t>
            </a:r>
          </a:p>
          <a:p>
            <a:pPr lvl="0"/>
            <a:r>
              <a:rPr lang="ja-JP" altLang="ja-JP"/>
              <a:t>グラフ内容一致問題</a:t>
            </a:r>
          </a:p>
          <a:p>
            <a:pPr lvl="0"/>
            <a:r>
              <a:rPr lang="ja-JP" altLang="ja-JP"/>
              <a:t>絵・図描写問題</a:t>
            </a:r>
          </a:p>
          <a:p>
            <a:r>
              <a:rPr lang="ja-JP" altLang="ja-JP"/>
              <a:t>発音・アクセント問題</a:t>
            </a:r>
          </a:p>
          <a:p>
            <a:endParaRPr kumimoji="1" lang="ja-JP" altLang="en-US"/>
          </a:p>
        </p:txBody>
      </p:sp>
    </p:spTree>
    <p:extLst>
      <p:ext uri="{BB962C8B-B14F-4D97-AF65-F5344CB8AC3E}">
        <p14:creationId xmlns:p14="http://schemas.microsoft.com/office/powerpoint/2010/main" val="166378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9D69A-10A4-9C42-AA59-B8D6CFDFD45A}"/>
              </a:ext>
            </a:extLst>
          </p:cNvPr>
          <p:cNvSpPr>
            <a:spLocks noGrp="1"/>
          </p:cNvSpPr>
          <p:nvPr>
            <p:ph type="title"/>
          </p:nvPr>
        </p:nvSpPr>
        <p:spPr/>
        <p:txBody>
          <a:bodyPr>
            <a:normAutofit/>
          </a:bodyPr>
          <a:lstStyle/>
          <a:p>
            <a:r>
              <a:rPr lang="ja-JP" altLang="ja-JP"/>
              <a:t>長文読解で試される読解力ポイント</a:t>
            </a:r>
            <a:endParaRPr kumimoji="1" lang="ja-JP" altLang="en-US"/>
          </a:p>
        </p:txBody>
      </p:sp>
      <p:sp>
        <p:nvSpPr>
          <p:cNvPr id="3" name="コンテンツ プレースホルダー 2">
            <a:extLst>
              <a:ext uri="{FF2B5EF4-FFF2-40B4-BE49-F238E27FC236}">
                <a16:creationId xmlns:a16="http://schemas.microsoft.com/office/drawing/2014/main" id="{AF49F321-254B-954A-A04E-AC95A754E780}"/>
              </a:ext>
            </a:extLst>
          </p:cNvPr>
          <p:cNvSpPr>
            <a:spLocks noGrp="1"/>
          </p:cNvSpPr>
          <p:nvPr>
            <p:ph sz="quarter" idx="13"/>
          </p:nvPr>
        </p:nvSpPr>
        <p:spPr/>
        <p:txBody>
          <a:bodyPr numCol="2">
            <a:normAutofit fontScale="85000" lnSpcReduction="10000"/>
          </a:bodyPr>
          <a:lstStyle/>
          <a:p>
            <a:pPr lvl="0"/>
            <a:r>
              <a:rPr lang="ja-JP" altLang="ja-JP" u="sng"/>
              <a:t>主題・概要を理解できるか</a:t>
            </a:r>
            <a:r>
              <a:rPr lang="ja-JP" altLang="en-US" u="sng"/>
              <a:t>　（上級）</a:t>
            </a:r>
            <a:endParaRPr lang="ja-JP" altLang="ja-JP"/>
          </a:p>
          <a:p>
            <a:pPr lvl="0"/>
            <a:r>
              <a:rPr lang="ja-JP" altLang="ja-JP"/>
              <a:t>話しの構成が理解できているか</a:t>
            </a:r>
          </a:p>
          <a:p>
            <a:pPr lvl="0"/>
            <a:r>
              <a:rPr lang="ja-JP" altLang="ja-JP" u="sng"/>
              <a:t>詳細な質問に答えれるか</a:t>
            </a:r>
            <a:r>
              <a:rPr lang="ja-JP" altLang="en-US" u="sng"/>
              <a:t>（中級）</a:t>
            </a:r>
            <a:endParaRPr lang="ja-JP" altLang="ja-JP"/>
          </a:p>
          <a:p>
            <a:pPr lvl="0"/>
            <a:r>
              <a:rPr lang="ja-JP" altLang="ja-JP" u="sng"/>
              <a:t>書かれていない内容が分かるか（選択肢の消去）</a:t>
            </a:r>
            <a:endParaRPr lang="ja-JP" altLang="ja-JP"/>
          </a:p>
          <a:p>
            <a:pPr lvl="0"/>
            <a:r>
              <a:rPr lang="ja-JP" altLang="ja-JP"/>
              <a:t>代名詞の示すものが何か分かるか</a:t>
            </a:r>
          </a:p>
          <a:p>
            <a:pPr lvl="0"/>
            <a:r>
              <a:rPr lang="ja-JP" altLang="ja-JP" u="sng"/>
              <a:t>著者の暗示、含意が理解できるか</a:t>
            </a:r>
            <a:r>
              <a:rPr lang="ja-JP" altLang="en-US" u="sng"/>
              <a:t>（上級）</a:t>
            </a:r>
            <a:endParaRPr lang="ja-JP" altLang="ja-JP"/>
          </a:p>
          <a:p>
            <a:pPr lvl="0"/>
            <a:r>
              <a:rPr lang="ja-JP" altLang="ja-JP"/>
              <a:t>段落の前後関係が段落</a:t>
            </a:r>
            <a:r>
              <a:rPr lang="ja-JP" altLang="en-US"/>
              <a:t>が</a:t>
            </a:r>
            <a:r>
              <a:rPr lang="ja-JP" altLang="ja-JP"/>
              <a:t>推測できるか</a:t>
            </a:r>
          </a:p>
          <a:p>
            <a:pPr lvl="0"/>
            <a:r>
              <a:rPr lang="ja-JP" altLang="ja-JP"/>
              <a:t>前後の文法的な鍵から不明な意味の単語や表現の定義が分かるか</a:t>
            </a:r>
          </a:p>
          <a:p>
            <a:pPr lvl="0"/>
            <a:r>
              <a:rPr lang="ja-JP" altLang="ja-JP"/>
              <a:t>語彙の接頭辞、語根、接尾辞から単語の意味が推測できるか（語彙力）</a:t>
            </a:r>
          </a:p>
          <a:p>
            <a:pPr lvl="0"/>
            <a:r>
              <a:rPr lang="ja-JP" altLang="ja-JP"/>
              <a:t>難しい語彙を文脈を使って意味が推測できるか</a:t>
            </a:r>
          </a:p>
          <a:p>
            <a:pPr lvl="0"/>
            <a:r>
              <a:rPr lang="ja-JP" altLang="en-US" u="sng"/>
              <a:t>言い換えが分かるか（中・上級）</a:t>
            </a:r>
            <a:endParaRPr lang="en-US" altLang="ja-JP" u="sng" dirty="0"/>
          </a:p>
          <a:p>
            <a:pPr lvl="0"/>
            <a:r>
              <a:rPr lang="ja-JP" altLang="ja-JP" u="sng"/>
              <a:t>どの段落でどの情報があるか分かるか</a:t>
            </a:r>
            <a:r>
              <a:rPr lang="ja-JP" altLang="en-US" u="sng"/>
              <a:t>（中級）</a:t>
            </a:r>
            <a:endParaRPr lang="ja-JP" altLang="ja-JP" u="sng"/>
          </a:p>
          <a:p>
            <a:pPr lvl="0"/>
            <a:r>
              <a:rPr lang="ja-JP" altLang="ja-JP" u="sng"/>
              <a:t>著者の論調、目的が理解できるか</a:t>
            </a:r>
            <a:r>
              <a:rPr lang="ja-JP" altLang="en-US" u="sng"/>
              <a:t>（上級）</a:t>
            </a:r>
            <a:endParaRPr lang="ja-JP" altLang="ja-JP"/>
          </a:p>
          <a:p>
            <a:pPr lvl="0"/>
            <a:r>
              <a:rPr lang="ja-JP" altLang="ja-JP"/>
              <a:t>情報を本文の何処に追加出来るか分かるか</a:t>
            </a:r>
          </a:p>
        </p:txBody>
      </p:sp>
    </p:spTree>
    <p:extLst>
      <p:ext uri="{BB962C8B-B14F-4D97-AF65-F5344CB8AC3E}">
        <p14:creationId xmlns:p14="http://schemas.microsoft.com/office/powerpoint/2010/main" val="102236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C05A8-1272-9945-81BA-8FBC4B156E2A}"/>
              </a:ext>
            </a:extLst>
          </p:cNvPr>
          <p:cNvSpPr>
            <a:spLocks noGrp="1"/>
          </p:cNvSpPr>
          <p:nvPr>
            <p:ph type="title"/>
          </p:nvPr>
        </p:nvSpPr>
        <p:spPr/>
        <p:txBody>
          <a:bodyPr>
            <a:normAutofit/>
          </a:bodyPr>
          <a:lstStyle/>
          <a:p>
            <a:pPr algn="ctr"/>
            <a:r>
              <a:rPr lang="ja-JP" altLang="ja-JP"/>
              <a:t>長文読解に必要な技術</a:t>
            </a:r>
            <a:endParaRPr kumimoji="1" lang="ja-JP" altLang="en-US"/>
          </a:p>
        </p:txBody>
      </p:sp>
      <p:sp>
        <p:nvSpPr>
          <p:cNvPr id="3" name="コンテンツ プレースホルダー 2">
            <a:extLst>
              <a:ext uri="{FF2B5EF4-FFF2-40B4-BE49-F238E27FC236}">
                <a16:creationId xmlns:a16="http://schemas.microsoft.com/office/drawing/2014/main" id="{C4CB991E-5408-8E4C-B05D-26C7BF4DE20F}"/>
              </a:ext>
            </a:extLst>
          </p:cNvPr>
          <p:cNvSpPr>
            <a:spLocks noGrp="1"/>
          </p:cNvSpPr>
          <p:nvPr>
            <p:ph sz="quarter" idx="13"/>
          </p:nvPr>
        </p:nvSpPr>
        <p:spPr>
          <a:xfrm>
            <a:off x="685800" y="1837765"/>
            <a:ext cx="10394707" cy="3746171"/>
          </a:xfrm>
        </p:spPr>
        <p:txBody>
          <a:bodyPr numCol="2">
            <a:normAutofit fontScale="70000" lnSpcReduction="20000"/>
          </a:bodyPr>
          <a:lstStyle/>
          <a:p>
            <a:r>
              <a:rPr lang="ja-JP" altLang="ja-JP"/>
              <a:t>パラグラフリーディング</a:t>
            </a:r>
          </a:p>
          <a:p>
            <a:pPr marL="0" indent="0">
              <a:buNone/>
            </a:pPr>
            <a:r>
              <a:rPr lang="ja-JP" altLang="en-US"/>
              <a:t>　　</a:t>
            </a:r>
            <a:r>
              <a:rPr lang="ja-JP" altLang="ja-JP"/>
              <a:t>パラグラフとは段落、各段落がパッセージ（文章）の中でどのよ</a:t>
            </a:r>
            <a:endParaRPr lang="en-US" altLang="ja-JP" dirty="0"/>
          </a:p>
          <a:p>
            <a:pPr marL="0" indent="0">
              <a:buNone/>
            </a:pPr>
            <a:r>
              <a:rPr lang="ja-JP" altLang="en-US"/>
              <a:t>　　</a:t>
            </a:r>
            <a:r>
              <a:rPr lang="ja-JP" altLang="ja-JP"/>
              <a:t>うな役割を果たしているかを理解することでトピック、サポーティ</a:t>
            </a:r>
            <a:endParaRPr lang="en-US" altLang="ja-JP" dirty="0"/>
          </a:p>
          <a:p>
            <a:pPr marL="0" indent="0">
              <a:buNone/>
            </a:pPr>
            <a:r>
              <a:rPr lang="ja-JP" altLang="en-US"/>
              <a:t>　　</a:t>
            </a:r>
            <a:r>
              <a:rPr lang="ja-JP" altLang="ja-JP"/>
              <a:t>ング（詳細）、結論を即座に理解することが可能。</a:t>
            </a:r>
          </a:p>
          <a:p>
            <a:r>
              <a:rPr lang="ja-JP" altLang="ja-JP"/>
              <a:t>コンテクストマーカー</a:t>
            </a:r>
          </a:p>
          <a:p>
            <a:pPr marL="0" indent="0">
              <a:buNone/>
            </a:pPr>
            <a:r>
              <a:rPr lang="ja-JP" altLang="en-US"/>
              <a:t>　　</a:t>
            </a:r>
            <a:r>
              <a:rPr lang="ja-JP" altLang="ja-JP"/>
              <a:t>接続詞、接続副詞などの追加、整序、例証、結果、比較、結論</a:t>
            </a:r>
            <a:endParaRPr lang="en-US" altLang="ja-JP" dirty="0"/>
          </a:p>
          <a:p>
            <a:pPr marL="0" indent="0">
              <a:buNone/>
            </a:pPr>
            <a:r>
              <a:rPr lang="ja-JP" altLang="en-US"/>
              <a:t>　　</a:t>
            </a:r>
            <a:r>
              <a:rPr lang="ja-JP" altLang="ja-JP"/>
              <a:t>などを表記する際のつなぎ言葉。これらをマークすることで情報</a:t>
            </a:r>
            <a:endParaRPr lang="en-US" altLang="ja-JP" dirty="0"/>
          </a:p>
          <a:p>
            <a:pPr marL="0" indent="0">
              <a:buNone/>
            </a:pPr>
            <a:r>
              <a:rPr lang="ja-JP" altLang="en-US"/>
              <a:t>　　</a:t>
            </a:r>
            <a:r>
              <a:rPr lang="ja-JP" altLang="ja-JP"/>
              <a:t>の構成が分かる。</a:t>
            </a:r>
          </a:p>
          <a:p>
            <a:r>
              <a:rPr lang="ja-JP" altLang="ja-JP"/>
              <a:t>スキミング</a:t>
            </a:r>
          </a:p>
          <a:p>
            <a:pPr marL="0" indent="0">
              <a:buNone/>
            </a:pPr>
            <a:r>
              <a:rPr lang="ja-JP" altLang="en-US"/>
              <a:t>　　</a:t>
            </a:r>
            <a:r>
              <a:rPr lang="ja-JP" altLang="ja-JP"/>
              <a:t>拾い読み。いわゆる速読。トピックセンテンスやコンテクストマー</a:t>
            </a:r>
            <a:endParaRPr lang="en-US" altLang="ja-JP" dirty="0"/>
          </a:p>
          <a:p>
            <a:pPr marL="0" indent="0">
              <a:buNone/>
            </a:pPr>
            <a:r>
              <a:rPr lang="ja-JP" altLang="en-US"/>
              <a:t>　　</a:t>
            </a:r>
            <a:r>
              <a:rPr lang="ja-JP" altLang="ja-JP"/>
              <a:t>カーを斜め読みしながらトピック、サポート内容、結論などを大</a:t>
            </a:r>
            <a:endParaRPr lang="en-US" altLang="ja-JP" dirty="0"/>
          </a:p>
          <a:p>
            <a:pPr marL="0" indent="0">
              <a:buNone/>
            </a:pPr>
            <a:r>
              <a:rPr lang="ja-JP" altLang="en-US"/>
              <a:t>　　</a:t>
            </a:r>
            <a:r>
              <a:rPr lang="ja-JP" altLang="ja-JP"/>
              <a:t>まかに読む読み方。</a:t>
            </a:r>
            <a:r>
              <a:rPr lang="en-US" altLang="ja-JP" dirty="0"/>
              <a:t> </a:t>
            </a:r>
            <a:endParaRPr lang="ja-JP" altLang="ja-JP"/>
          </a:p>
          <a:p>
            <a:r>
              <a:rPr lang="ja-JP" altLang="ja-JP"/>
              <a:t>スキャニング</a:t>
            </a:r>
          </a:p>
          <a:p>
            <a:pPr marL="0" indent="0">
              <a:buNone/>
            </a:pPr>
            <a:r>
              <a:rPr lang="ja-JP" altLang="en-US"/>
              <a:t>　　</a:t>
            </a:r>
            <a:r>
              <a:rPr lang="ja-JP" altLang="ja-JP"/>
              <a:t>特定の情報を検索するように情報を探す読み方。応答文を探</a:t>
            </a:r>
            <a:endParaRPr lang="en-US" altLang="ja-JP" dirty="0"/>
          </a:p>
          <a:p>
            <a:pPr marL="0" indent="0">
              <a:buNone/>
            </a:pPr>
            <a:r>
              <a:rPr lang="ja-JP" altLang="en-US"/>
              <a:t>　　</a:t>
            </a:r>
            <a:r>
              <a:rPr lang="ja-JP" altLang="ja-JP"/>
              <a:t>す際に使う読み方。</a:t>
            </a:r>
            <a:r>
              <a:rPr lang="en-US" altLang="ja-JP" dirty="0"/>
              <a:t> </a:t>
            </a:r>
            <a:endParaRPr lang="ja-JP" altLang="ja-JP"/>
          </a:p>
          <a:p>
            <a:r>
              <a:rPr lang="ja-JP" altLang="ja-JP"/>
              <a:t>スラッシュリーディング</a:t>
            </a:r>
          </a:p>
          <a:p>
            <a:pPr marL="0" indent="0">
              <a:buNone/>
            </a:pPr>
            <a:r>
              <a:rPr lang="ja-JP" altLang="en-US"/>
              <a:t>　　</a:t>
            </a:r>
            <a:r>
              <a:rPr lang="ja-JP" altLang="ja-JP"/>
              <a:t>返り読みをさけ、直線的に読む方法。前置詞句、不定詞句、従</a:t>
            </a:r>
            <a:endParaRPr lang="en-US" altLang="ja-JP" dirty="0"/>
          </a:p>
          <a:p>
            <a:pPr marL="0" indent="0">
              <a:buNone/>
            </a:pPr>
            <a:r>
              <a:rPr lang="ja-JP" altLang="en-US"/>
              <a:t>　　</a:t>
            </a:r>
            <a:r>
              <a:rPr lang="ja-JP" altLang="ja-JP"/>
              <a:t>属節、長い主語などで区切って意味を理解していく速読方法。</a:t>
            </a:r>
          </a:p>
          <a:p>
            <a:r>
              <a:rPr lang="ja-JP" altLang="ja-JP"/>
              <a:t>キーワードリーディング</a:t>
            </a:r>
          </a:p>
          <a:p>
            <a:pPr marL="0" indent="0">
              <a:buNone/>
            </a:pPr>
            <a:r>
              <a:rPr lang="ja-JP" altLang="en-US"/>
              <a:t>　　名詞</a:t>
            </a:r>
            <a:r>
              <a:rPr lang="ja-JP" altLang="ja-JP"/>
              <a:t>、動詞、形容詞など意味の強いコンテクストワード、キーワ</a:t>
            </a:r>
            <a:endParaRPr lang="en-US" altLang="ja-JP" dirty="0"/>
          </a:p>
          <a:p>
            <a:pPr marL="0" indent="0">
              <a:buNone/>
            </a:pPr>
            <a:r>
              <a:rPr lang="ja-JP" altLang="en-US"/>
              <a:t>　　</a:t>
            </a:r>
            <a:r>
              <a:rPr lang="ja-JP" altLang="ja-JP"/>
              <a:t>ードだけを見ながら読んでいく読解方法。</a:t>
            </a:r>
          </a:p>
        </p:txBody>
      </p:sp>
    </p:spTree>
    <p:extLst>
      <p:ext uri="{BB962C8B-B14F-4D97-AF65-F5344CB8AC3E}">
        <p14:creationId xmlns:p14="http://schemas.microsoft.com/office/powerpoint/2010/main" val="228491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763E6-81F7-554A-8451-BAA7DCC849D5}"/>
              </a:ext>
            </a:extLst>
          </p:cNvPr>
          <p:cNvSpPr>
            <a:spLocks noGrp="1"/>
          </p:cNvSpPr>
          <p:nvPr>
            <p:ph type="title"/>
          </p:nvPr>
        </p:nvSpPr>
        <p:spPr/>
        <p:txBody>
          <a:bodyPr>
            <a:normAutofit/>
          </a:bodyPr>
          <a:lstStyle/>
          <a:p>
            <a:pPr algn="ctr"/>
            <a:r>
              <a:rPr lang="ja-JP" altLang="ja-JP"/>
              <a:t>アンダーライン読解術</a:t>
            </a:r>
            <a:endParaRPr kumimoji="1" lang="ja-JP" altLang="en-US"/>
          </a:p>
        </p:txBody>
      </p:sp>
      <p:sp>
        <p:nvSpPr>
          <p:cNvPr id="3" name="コンテンツ プレースホルダー 2">
            <a:extLst>
              <a:ext uri="{FF2B5EF4-FFF2-40B4-BE49-F238E27FC236}">
                <a16:creationId xmlns:a16="http://schemas.microsoft.com/office/drawing/2014/main" id="{E57A3446-1448-9F43-9FBC-1E40A80170FD}"/>
              </a:ext>
            </a:extLst>
          </p:cNvPr>
          <p:cNvSpPr>
            <a:spLocks noGrp="1"/>
          </p:cNvSpPr>
          <p:nvPr>
            <p:ph sz="quarter" idx="13"/>
          </p:nvPr>
        </p:nvSpPr>
        <p:spPr>
          <a:xfrm>
            <a:off x="685800" y="1731264"/>
            <a:ext cx="10394707" cy="3643321"/>
          </a:xfrm>
        </p:spPr>
        <p:txBody>
          <a:bodyPr>
            <a:normAutofit fontScale="32500" lnSpcReduction="20000"/>
          </a:bodyPr>
          <a:lstStyle/>
          <a:p>
            <a:pPr lvl="0"/>
            <a:r>
              <a:rPr lang="ja-JP" altLang="ja-JP" sz="3100"/>
              <a:t>主題にアンダーライン</a:t>
            </a:r>
          </a:p>
          <a:p>
            <a:r>
              <a:rPr lang="ja-JP" altLang="ja-JP" sz="3100"/>
              <a:t>トピックセンテンスにアンダーラインをする</a:t>
            </a:r>
          </a:p>
          <a:p>
            <a:pPr lvl="0"/>
            <a:r>
              <a:rPr lang="ja-JP" altLang="ja-JP" sz="3100"/>
              <a:t>キーセンテンスにアンダーライン</a:t>
            </a:r>
          </a:p>
          <a:p>
            <a:r>
              <a:rPr lang="ja-JP" altLang="ja-JP" sz="3100"/>
              <a:t>著者の考え</a:t>
            </a:r>
          </a:p>
          <a:p>
            <a:r>
              <a:rPr lang="en-US" altLang="ja-JP" sz="3400" dirty="0">
                <a:latin typeface="MS UI Gothic" panose="020B0600070205080204" pitchFamily="34" charset="-128"/>
                <a:ea typeface="MS UI Gothic" panose="020B0600070205080204" pitchFamily="34" charset="-128"/>
              </a:rPr>
              <a:t>SV </a:t>
            </a:r>
            <a:r>
              <a:rPr lang="ja-JP" altLang="ja-JP" sz="3400">
                <a:latin typeface="MS UI Gothic" panose="020B0600070205080204" pitchFamily="34" charset="-128"/>
                <a:ea typeface="MS UI Gothic" panose="020B0600070205080204" pitchFamily="34" charset="-128"/>
              </a:rPr>
              <a:t>系　</a:t>
            </a:r>
            <a:r>
              <a:rPr lang="en-US" altLang="ja-JP" sz="3400" dirty="0">
                <a:latin typeface="MS UI Gothic" panose="020B0600070205080204" pitchFamily="34" charset="-128"/>
                <a:ea typeface="MS UI Gothic" panose="020B0600070205080204" pitchFamily="34" charset="-128"/>
              </a:rPr>
              <a:t>I think, I believe, I assume, I guess</a:t>
            </a:r>
            <a:endParaRPr lang="ja-JP" altLang="ja-JP" sz="3400">
              <a:latin typeface="MS UI Gothic" panose="020B0600070205080204" pitchFamily="34" charset="-128"/>
              <a:ea typeface="MS UI Gothic" panose="020B0600070205080204" pitchFamily="34" charset="-128"/>
            </a:endParaRPr>
          </a:p>
          <a:p>
            <a:r>
              <a:rPr lang="en-US" altLang="ja-JP" sz="3400" dirty="0">
                <a:latin typeface="MS UI Gothic" panose="020B0600070205080204" pitchFamily="34" charset="-128"/>
                <a:ea typeface="MS UI Gothic" panose="020B0600070205080204" pitchFamily="34" charset="-128"/>
              </a:rPr>
              <a:t>It is </a:t>
            </a:r>
            <a:r>
              <a:rPr lang="ja-JP" altLang="ja-JP" sz="3400">
                <a:latin typeface="MS UI Gothic" panose="020B0600070205080204" pitchFamily="34" charset="-128"/>
                <a:ea typeface="MS UI Gothic" panose="020B0600070205080204" pitchFamily="34" charset="-128"/>
              </a:rPr>
              <a:t>系　</a:t>
            </a:r>
            <a:r>
              <a:rPr lang="en-US" altLang="ja-JP" sz="3400" dirty="0">
                <a:latin typeface="MS UI Gothic" panose="020B0600070205080204" pitchFamily="34" charset="-128"/>
                <a:ea typeface="MS UI Gothic" panose="020B0600070205080204" pitchFamily="34" charset="-128"/>
              </a:rPr>
              <a:t>It is important/necessary/essential  to … /that SV</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助動詞系　</a:t>
            </a:r>
            <a:r>
              <a:rPr lang="en-US" altLang="ja-JP" sz="3400" dirty="0">
                <a:latin typeface="MS UI Gothic" panose="020B0600070205080204" pitchFamily="34" charset="-128"/>
                <a:ea typeface="MS UI Gothic" panose="020B0600070205080204" pitchFamily="34" charset="-128"/>
              </a:rPr>
              <a:t>should, must, ought to, could, might, would</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副詞系　</a:t>
            </a:r>
            <a:r>
              <a:rPr lang="en-US" altLang="ja-JP" sz="3400" dirty="0">
                <a:latin typeface="MS UI Gothic" panose="020B0600070205080204" pitchFamily="34" charset="-128"/>
                <a:ea typeface="MS UI Gothic" panose="020B0600070205080204" pitchFamily="34" charset="-128"/>
              </a:rPr>
              <a:t>probably, perhaps, certainly, definitely, obviously, actually</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句系　</a:t>
            </a:r>
            <a:r>
              <a:rPr lang="en-US" altLang="ja-JP" sz="3400" dirty="0">
                <a:latin typeface="MS UI Gothic" panose="020B0600070205080204" pitchFamily="34" charset="-128"/>
                <a:ea typeface="MS UI Gothic" panose="020B0600070205080204" pitchFamily="34" charset="-128"/>
              </a:rPr>
              <a:t>in fact, to be honest, in conclusion, in summary</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譲歩の文の前後　</a:t>
            </a:r>
            <a:r>
              <a:rPr lang="en-US" altLang="ja-JP" sz="3400" dirty="0">
                <a:latin typeface="MS UI Gothic" panose="020B0600070205080204" pitchFamily="34" charset="-128"/>
                <a:ea typeface="MS UI Gothic" panose="020B0600070205080204" pitchFamily="34" charset="-128"/>
              </a:rPr>
              <a:t>however, although, while, despite, nevertheless, </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具体例、事例の前後　</a:t>
            </a:r>
            <a:r>
              <a:rPr lang="en-US" altLang="ja-JP" sz="3400" dirty="0">
                <a:latin typeface="MS UI Gothic" panose="020B0600070205080204" pitchFamily="34" charset="-128"/>
                <a:ea typeface="MS UI Gothic" panose="020B0600070205080204" pitchFamily="34" charset="-128"/>
              </a:rPr>
              <a:t>recently, for instance, for example</a:t>
            </a:r>
            <a:endParaRPr lang="ja-JP" altLang="ja-JP" sz="3400">
              <a:latin typeface="MS UI Gothic" panose="020B0600070205080204" pitchFamily="34" charset="-128"/>
              <a:ea typeface="MS UI Gothic" panose="020B0600070205080204" pitchFamily="34" charset="-128"/>
            </a:endParaRPr>
          </a:p>
          <a:p>
            <a:r>
              <a:rPr lang="ja-JP" altLang="ja-JP" sz="3400">
                <a:latin typeface="MS UI Gothic" panose="020B0600070205080204" pitchFamily="34" charset="-128"/>
                <a:ea typeface="MS UI Gothic" panose="020B0600070205080204" pitchFamily="34" charset="-128"/>
              </a:rPr>
              <a:t>構文系　</a:t>
            </a:r>
            <a:r>
              <a:rPr lang="en-US" altLang="ja-JP" sz="3400" dirty="0">
                <a:latin typeface="MS UI Gothic" panose="020B0600070205080204" pitchFamily="34" charset="-128"/>
                <a:ea typeface="MS UI Gothic" panose="020B0600070205080204" pitchFamily="34" charset="-128"/>
              </a:rPr>
              <a:t>so … that, too … to, SVOC, the – </a:t>
            </a:r>
            <a:r>
              <a:rPr lang="en-US" altLang="ja-JP" sz="3400" dirty="0" err="1">
                <a:latin typeface="MS UI Gothic" panose="020B0600070205080204" pitchFamily="34" charset="-128"/>
                <a:ea typeface="MS UI Gothic" panose="020B0600070205080204" pitchFamily="34" charset="-128"/>
              </a:rPr>
              <a:t>er</a:t>
            </a:r>
            <a:r>
              <a:rPr lang="en-US" altLang="ja-JP" sz="3400" dirty="0">
                <a:latin typeface="MS UI Gothic" panose="020B0600070205080204" pitchFamily="34" charset="-128"/>
                <a:ea typeface="MS UI Gothic" panose="020B0600070205080204" pitchFamily="34" charset="-128"/>
              </a:rPr>
              <a:t> SV the –</a:t>
            </a:r>
            <a:r>
              <a:rPr lang="en-US" altLang="ja-JP" sz="3400" dirty="0" err="1">
                <a:latin typeface="MS UI Gothic" panose="020B0600070205080204" pitchFamily="34" charset="-128"/>
                <a:ea typeface="MS UI Gothic" panose="020B0600070205080204" pitchFamily="34" charset="-128"/>
              </a:rPr>
              <a:t>er</a:t>
            </a:r>
            <a:r>
              <a:rPr lang="en-US" altLang="ja-JP" sz="3400" dirty="0">
                <a:latin typeface="MS UI Gothic" panose="020B0600070205080204" pitchFamily="34" charset="-128"/>
                <a:ea typeface="MS UI Gothic" panose="020B0600070205080204" pitchFamily="34" charset="-128"/>
              </a:rPr>
              <a:t> SV</a:t>
            </a:r>
            <a:endParaRPr lang="ja-JP" altLang="ja-JP" sz="3400">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87748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5AF9B-64D7-F640-A999-B3AAF74D7022}"/>
              </a:ext>
            </a:extLst>
          </p:cNvPr>
          <p:cNvSpPr>
            <a:spLocks noGrp="1"/>
          </p:cNvSpPr>
          <p:nvPr>
            <p:ph type="title"/>
          </p:nvPr>
        </p:nvSpPr>
        <p:spPr/>
        <p:txBody>
          <a:bodyPr>
            <a:normAutofit fontScale="90000"/>
          </a:bodyPr>
          <a:lstStyle/>
          <a:p>
            <a:pPr algn="ctr"/>
            <a:r>
              <a:rPr lang="ja-JP" altLang="ja-JP" sz="4400"/>
              <a:t>空所問題読解法</a:t>
            </a:r>
            <a:br>
              <a:rPr lang="ja-JP" altLang="ja-JP" sz="4400"/>
            </a:br>
            <a:r>
              <a:rPr lang="ja-JP" altLang="ja-JP" sz="4400"/>
              <a:t>空所問題は英検は大好き</a:t>
            </a:r>
            <a:endParaRPr kumimoji="1" lang="ja-JP" altLang="en-US"/>
          </a:p>
        </p:txBody>
      </p:sp>
      <p:sp>
        <p:nvSpPr>
          <p:cNvPr id="3" name="コンテンツ プレースホルダー 2">
            <a:extLst>
              <a:ext uri="{FF2B5EF4-FFF2-40B4-BE49-F238E27FC236}">
                <a16:creationId xmlns:a16="http://schemas.microsoft.com/office/drawing/2014/main" id="{F057DB80-96C6-BF49-9ED9-8AA05B733753}"/>
              </a:ext>
            </a:extLst>
          </p:cNvPr>
          <p:cNvSpPr>
            <a:spLocks noGrp="1"/>
          </p:cNvSpPr>
          <p:nvPr>
            <p:ph sz="quarter" idx="13"/>
          </p:nvPr>
        </p:nvSpPr>
        <p:spPr/>
        <p:txBody>
          <a:bodyPr>
            <a:normAutofit fontScale="62500" lnSpcReduction="20000"/>
          </a:bodyPr>
          <a:lstStyle/>
          <a:p>
            <a:r>
              <a:rPr lang="ja-JP" altLang="ja-JP"/>
              <a:t>空所問題は大問一の短文空所問題、準２級では対話の空所問題、そして全ての級に共通してある長文の空所問題。</a:t>
            </a:r>
          </a:p>
          <a:p>
            <a:r>
              <a:rPr lang="ja-JP" altLang="ja-JP"/>
              <a:t>空所問題は何をテストしているのでしょう？</a:t>
            </a:r>
          </a:p>
          <a:p>
            <a:r>
              <a:rPr lang="ja-JP" altLang="ja-JP"/>
              <a:t>それはあなたの推理力です。</a:t>
            </a:r>
          </a:p>
          <a:p>
            <a:r>
              <a:rPr lang="ja-JP" altLang="ja-JP"/>
              <a:t>推理力とは何でしょう。あなたが刑事なら何を根拠に推理しますか？勿論証拠ですよね？直感とか言う刑事や探偵はいないでしょう？その根拠はどこに？それが言語の違いです。英語では実は根拠は後に述べます。つまり、推測系の空所問題は空所の後に推測の根拠となる情報があるのです。</a:t>
            </a:r>
          </a:p>
          <a:p>
            <a:r>
              <a:rPr lang="ja-JP" altLang="ja-JP"/>
              <a:t>空所の後の文。対話文なら次の話者の表現をよく読んでください。きっとヒントが見つかるはずです。</a:t>
            </a:r>
          </a:p>
          <a:p>
            <a:r>
              <a:rPr lang="ja-JP" altLang="ja-JP"/>
              <a:t>空所の前が全く関係ないことはありません。英語では前の情報３割、後ろの情報が７割と言った感じで情報が配置されています。日本語は逆です。先に重要な情報が出てきます。その癖が働くと英語では正解が不安定になります。</a:t>
            </a:r>
          </a:p>
          <a:p>
            <a:r>
              <a:rPr lang="ja-JP" altLang="ja-JP"/>
              <a:t>前半の情報は、トピック、文脈、人間関係、などを理解するには必要な情報です。しかし、それより重要なのは後ろの情報です。後の文には、言い換え、更なる詳細な説明が行われています。また後ろに逆接の文があればその逆が空所部分の意味になることが推測できます。</a:t>
            </a:r>
          </a:p>
        </p:txBody>
      </p:sp>
    </p:spTree>
    <p:extLst>
      <p:ext uri="{BB962C8B-B14F-4D97-AF65-F5344CB8AC3E}">
        <p14:creationId xmlns:p14="http://schemas.microsoft.com/office/powerpoint/2010/main" val="260923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4603C-EE4A-3F49-9F44-40969C711574}"/>
              </a:ext>
            </a:extLst>
          </p:cNvPr>
          <p:cNvSpPr>
            <a:spLocks noGrp="1"/>
          </p:cNvSpPr>
          <p:nvPr>
            <p:ph type="title"/>
          </p:nvPr>
        </p:nvSpPr>
        <p:spPr/>
        <p:txBody>
          <a:bodyPr/>
          <a:lstStyle/>
          <a:p>
            <a:pPr algn="ctr"/>
            <a:r>
              <a:rPr kumimoji="1" lang="ja-JP" altLang="en-US"/>
              <a:t>読解プロセス（まとめ）長文空所</a:t>
            </a:r>
          </a:p>
        </p:txBody>
      </p:sp>
      <p:sp>
        <p:nvSpPr>
          <p:cNvPr id="3" name="コンテンツ プレースホルダー 2">
            <a:extLst>
              <a:ext uri="{FF2B5EF4-FFF2-40B4-BE49-F238E27FC236}">
                <a16:creationId xmlns:a16="http://schemas.microsoft.com/office/drawing/2014/main" id="{76191BC0-60EF-5F45-8263-E52C43506E26}"/>
              </a:ext>
            </a:extLst>
          </p:cNvPr>
          <p:cNvSpPr>
            <a:spLocks noGrp="1"/>
          </p:cNvSpPr>
          <p:nvPr>
            <p:ph sz="quarter" idx="13"/>
          </p:nvPr>
        </p:nvSpPr>
        <p:spPr>
          <a:xfrm>
            <a:off x="685800" y="1731264"/>
            <a:ext cx="10394707" cy="3643321"/>
          </a:xfrm>
        </p:spPr>
        <p:txBody>
          <a:bodyPr>
            <a:normAutofit fontScale="77500" lnSpcReduction="20000"/>
          </a:bodyPr>
          <a:lstStyle/>
          <a:p>
            <a:pPr marL="0" indent="0">
              <a:buNone/>
            </a:pPr>
            <a:r>
              <a:rPr kumimoji="1" lang="ja-JP" altLang="en-US"/>
              <a:t>①タイトルを読みんだ後、速読で</a:t>
            </a:r>
            <a:r>
              <a:rPr lang="ja-JP" altLang="ja-JP"/>
              <a:t>各段落の大意をとらえる（トピックセンテンスとコンクグーディングセンテンスに注意して）</a:t>
            </a:r>
            <a:endParaRPr lang="en-US" altLang="ja-JP" dirty="0"/>
          </a:p>
          <a:p>
            <a:pPr marL="0" indent="0">
              <a:buNone/>
            </a:pPr>
            <a:endParaRPr lang="en-US" altLang="ja-JP" dirty="0"/>
          </a:p>
          <a:p>
            <a:pPr marL="0" indent="0">
              <a:buNone/>
            </a:pPr>
            <a:r>
              <a:rPr lang="ja-JP" altLang="en-US"/>
              <a:t>②空所の前の文の意味を正確にとらえる。トピックセンテンスなのか、サポートセンテンスなのかを考える。サポートであれば、一般的な内容なのか具体的な内容なのか考える。</a:t>
            </a:r>
            <a:endParaRPr lang="en-US" altLang="ja-JP" dirty="0"/>
          </a:p>
          <a:p>
            <a:pPr marL="0" indent="0">
              <a:buNone/>
            </a:pPr>
            <a:endParaRPr lang="en-US" altLang="ja-JP" dirty="0"/>
          </a:p>
          <a:p>
            <a:pPr marL="0" indent="0">
              <a:buNone/>
            </a:pPr>
            <a:r>
              <a:rPr lang="ja-JP" altLang="en-US"/>
              <a:t>③空所の後の文の意味を正確にとらえる。後ろの文は空所部分とどのような関係か？具体例なのか、別のサポートなのか、言い換えなのか、原因や結果なのかを考え、空所の入った箇所との関係を考える。</a:t>
            </a:r>
            <a:endParaRPr lang="en-US" altLang="ja-JP" dirty="0"/>
          </a:p>
          <a:p>
            <a:pPr marL="0" indent="0">
              <a:buNone/>
            </a:pPr>
            <a:endParaRPr lang="en-US" altLang="ja-JP" dirty="0"/>
          </a:p>
          <a:p>
            <a:pPr marL="0" indent="0">
              <a:buNone/>
            </a:pPr>
            <a:r>
              <a:rPr lang="ja-JP" altLang="en-US"/>
              <a:t>④選択肢を見て推測した関係に当てはまる選択肢を選ぶ。その際、トピックとの関連性、ポジティヴ・ネガティヴ、時制などのチェックを忘れてはいけない。また前後の文の言い換え、反意表現でないかを考えて選択する。</a:t>
            </a:r>
            <a:endParaRPr lang="ja-JP" altLang="ja-JP"/>
          </a:p>
        </p:txBody>
      </p:sp>
    </p:spTree>
    <p:extLst>
      <p:ext uri="{BB962C8B-B14F-4D97-AF65-F5344CB8AC3E}">
        <p14:creationId xmlns:p14="http://schemas.microsoft.com/office/powerpoint/2010/main" val="314449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3A619-A7AB-4549-9B56-A380BD353675}"/>
              </a:ext>
            </a:extLst>
          </p:cNvPr>
          <p:cNvSpPr>
            <a:spLocks noGrp="1"/>
          </p:cNvSpPr>
          <p:nvPr>
            <p:ph type="title"/>
          </p:nvPr>
        </p:nvSpPr>
        <p:spPr/>
        <p:txBody>
          <a:bodyPr>
            <a:normAutofit/>
          </a:bodyPr>
          <a:lstStyle/>
          <a:p>
            <a:r>
              <a:rPr lang="ja-JP" altLang="ja-JP"/>
              <a:t>長文内容一致問題の答えの場所</a:t>
            </a:r>
            <a:endParaRPr kumimoji="1" lang="ja-JP" altLang="en-US"/>
          </a:p>
        </p:txBody>
      </p:sp>
      <p:sp>
        <p:nvSpPr>
          <p:cNvPr id="3" name="コンテンツ プレースホルダー 2">
            <a:extLst>
              <a:ext uri="{FF2B5EF4-FFF2-40B4-BE49-F238E27FC236}">
                <a16:creationId xmlns:a16="http://schemas.microsoft.com/office/drawing/2014/main" id="{506273CD-3077-9E4F-9384-188175E23EDB}"/>
              </a:ext>
            </a:extLst>
          </p:cNvPr>
          <p:cNvSpPr>
            <a:spLocks noGrp="1"/>
          </p:cNvSpPr>
          <p:nvPr>
            <p:ph sz="quarter" idx="13"/>
          </p:nvPr>
        </p:nvSpPr>
        <p:spPr>
          <a:xfrm>
            <a:off x="685800" y="1621536"/>
            <a:ext cx="10394707" cy="3901440"/>
          </a:xfrm>
        </p:spPr>
        <p:txBody>
          <a:bodyPr>
            <a:normAutofit fontScale="62500" lnSpcReduction="20000"/>
          </a:bodyPr>
          <a:lstStyle/>
          <a:p>
            <a:r>
              <a:rPr lang="ja-JP" altLang="ja-JP">
                <a:latin typeface="HGPMinchoE" panose="02020900000000000000" pitchFamily="18" charset="-128"/>
                <a:ea typeface="HGPMinchoE" panose="02020900000000000000" pitchFamily="18" charset="-128"/>
              </a:rPr>
              <a:t>読解問題の内容一致問題は必ず本文に答えが隠れています。これをどう探すかが長文読解の最初のハードルとなります。</a:t>
            </a:r>
            <a:r>
              <a:rPr lang="en-US" altLang="ja-JP" dirty="0">
                <a:latin typeface="HGPMinchoE" panose="02020900000000000000" pitchFamily="18" charset="-128"/>
                <a:ea typeface="HGPMinchoE" panose="02020900000000000000" pitchFamily="18" charset="-128"/>
              </a:rPr>
              <a:t> </a:t>
            </a:r>
            <a:endParaRPr lang="ja-JP" altLang="ja-JP">
              <a:latin typeface="HGPMinchoE" panose="02020900000000000000" pitchFamily="18" charset="-128"/>
              <a:ea typeface="HGPMinchoE" panose="02020900000000000000" pitchFamily="18" charset="-128"/>
            </a:endParaRPr>
          </a:p>
          <a:p>
            <a:pPr lvl="0"/>
            <a:r>
              <a:rPr lang="ja-JP" altLang="ja-JP">
                <a:latin typeface="HGPMinchoE" panose="02020900000000000000" pitchFamily="18" charset="-128"/>
                <a:ea typeface="HGPMinchoE" panose="02020900000000000000" pitchFamily="18" charset="-128"/>
              </a:rPr>
              <a:t>質問や選択肢からキーワード</a:t>
            </a:r>
            <a:r>
              <a:rPr lang="en-US" altLang="ja-JP" dirty="0">
                <a:latin typeface="HGPMinchoE" panose="02020900000000000000" pitchFamily="18" charset="-128"/>
                <a:ea typeface="HGPMinchoE" panose="02020900000000000000" pitchFamily="18" charset="-128"/>
              </a:rPr>
              <a:t>(2</a:t>
            </a:r>
            <a:r>
              <a:rPr lang="ja-JP" altLang="ja-JP">
                <a:latin typeface="HGPMinchoE" panose="02020900000000000000" pitchFamily="18" charset="-128"/>
                <a:ea typeface="HGPMinchoE" panose="02020900000000000000" pitchFamily="18" charset="-128"/>
              </a:rPr>
              <a:t>～</a:t>
            </a:r>
            <a:r>
              <a:rPr lang="en-US" altLang="ja-JP" dirty="0">
                <a:latin typeface="HGPMinchoE" panose="02020900000000000000" pitchFamily="18" charset="-128"/>
                <a:ea typeface="HGPMinchoE" panose="02020900000000000000" pitchFamily="18" charset="-128"/>
              </a:rPr>
              <a:t>3</a:t>
            </a:r>
            <a:r>
              <a:rPr lang="ja-JP" altLang="ja-JP">
                <a:latin typeface="HGPMinchoE" panose="02020900000000000000" pitchFamily="18" charset="-128"/>
                <a:ea typeface="HGPMinchoE" panose="02020900000000000000" pitchFamily="18" charset="-128"/>
              </a:rPr>
              <a:t>ワード</a:t>
            </a:r>
            <a:r>
              <a:rPr lang="en-US" altLang="ja-JP" dirty="0">
                <a:latin typeface="HGPMinchoE" panose="02020900000000000000" pitchFamily="18" charset="-128"/>
                <a:ea typeface="HGPMinchoE" panose="02020900000000000000" pitchFamily="18" charset="-128"/>
              </a:rPr>
              <a:t>)</a:t>
            </a:r>
            <a:r>
              <a:rPr lang="ja-JP" altLang="ja-JP">
                <a:latin typeface="HGPMinchoE" panose="02020900000000000000" pitchFamily="18" charset="-128"/>
                <a:ea typeface="HGPMinchoE" panose="02020900000000000000" pitchFamily="18" charset="-128"/>
              </a:rPr>
              <a:t>を見つける。キーワードは名詞、動詞、形容詞など意味の強い言葉です。</a:t>
            </a:r>
          </a:p>
          <a:p>
            <a:r>
              <a:rPr lang="ja-JP" altLang="ja-JP">
                <a:latin typeface="HGPMinchoE" panose="02020900000000000000" pitchFamily="18" charset="-128"/>
                <a:ea typeface="HGPMinchoE" panose="02020900000000000000" pitchFamily="18" charset="-128"/>
              </a:rPr>
              <a:t>質問にキーワードが少ない場合は選択肢の４つに共通する言葉や関連語句をキーワードにする。</a:t>
            </a:r>
          </a:p>
          <a:p>
            <a:pPr lvl="0"/>
            <a:r>
              <a:rPr lang="ja-JP" altLang="ja-JP">
                <a:latin typeface="HGPMinchoE" panose="02020900000000000000" pitchFamily="18" charset="-128"/>
                <a:ea typeface="HGPMinchoE" panose="02020900000000000000" pitchFamily="18" charset="-128"/>
              </a:rPr>
              <a:t>キーワードがある場所をスキャニング（検索）する。</a:t>
            </a:r>
          </a:p>
          <a:p>
            <a:pPr lvl="0"/>
            <a:r>
              <a:rPr lang="ja-JP" altLang="ja-JP">
                <a:latin typeface="HGPMinchoE" panose="02020900000000000000" pitchFamily="18" charset="-128"/>
                <a:ea typeface="HGPMinchoE" panose="02020900000000000000" pitchFamily="18" charset="-128"/>
              </a:rPr>
              <a:t>キーワードがそろっている文が見つかればそこがキーセンテンスとなります。</a:t>
            </a:r>
          </a:p>
          <a:p>
            <a:pPr lvl="0"/>
            <a:r>
              <a:rPr lang="en-US" altLang="ja-JP" dirty="0">
                <a:latin typeface="HGPMinchoE" panose="02020900000000000000" pitchFamily="18" charset="-128"/>
                <a:ea typeface="HGPMinchoE" panose="02020900000000000000" pitchFamily="18" charset="-128"/>
              </a:rPr>
              <a:t>what, who, where, when</a:t>
            </a:r>
            <a:r>
              <a:rPr lang="ja-JP" altLang="ja-JP">
                <a:latin typeface="HGPMinchoE" panose="02020900000000000000" pitchFamily="18" charset="-128"/>
                <a:ea typeface="HGPMinchoE" panose="02020900000000000000" pitchFamily="18" charset="-128"/>
              </a:rPr>
              <a:t>の疑問詞の問題はキーセンテンスに答えが入っている場合が多いです。ただし、答えが代名詞になっている場合も多いのでその代名詞が何を、誰を、何処を、何時を指すのかはその前の文を読まないといけない場合もあります。</a:t>
            </a:r>
          </a:p>
          <a:p>
            <a:pPr lvl="0"/>
            <a:r>
              <a:rPr lang="en-US" altLang="ja-JP" dirty="0">
                <a:latin typeface="HGPMinchoE" panose="02020900000000000000" pitchFamily="18" charset="-128"/>
                <a:ea typeface="HGPMinchoE" panose="02020900000000000000" pitchFamily="18" charset="-128"/>
              </a:rPr>
              <a:t>why, how</a:t>
            </a:r>
            <a:r>
              <a:rPr lang="ja-JP" altLang="ja-JP">
                <a:latin typeface="HGPMinchoE" panose="02020900000000000000" pitchFamily="18" charset="-128"/>
                <a:ea typeface="HGPMinchoE" panose="02020900000000000000" pitchFamily="18" charset="-128"/>
              </a:rPr>
              <a:t>などの問題はキーセンテンスに答えが無い場合が多いです。その場合はキーセンテンスの前か後ろにあります。その場合でも</a:t>
            </a:r>
            <a:r>
              <a:rPr lang="en-US" altLang="ja-JP" dirty="0">
                <a:latin typeface="HGPMinchoE" panose="02020900000000000000" pitchFamily="18" charset="-128"/>
                <a:ea typeface="HGPMinchoE" panose="02020900000000000000" pitchFamily="18" charset="-128"/>
              </a:rPr>
              <a:t>this, such</a:t>
            </a:r>
            <a:r>
              <a:rPr lang="ja-JP" altLang="ja-JP">
                <a:latin typeface="HGPMinchoE" panose="02020900000000000000" pitchFamily="18" charset="-128"/>
                <a:ea typeface="HGPMinchoE" panose="02020900000000000000" pitchFamily="18" charset="-128"/>
              </a:rPr>
              <a:t>などが含まれる場合はそれらの具体的内容を前の文に戻って探して下さい。</a:t>
            </a:r>
          </a:p>
          <a:p>
            <a:pPr lvl="0"/>
            <a:r>
              <a:rPr lang="ja-JP" altLang="ja-JP">
                <a:latin typeface="HGPMinchoE" panose="02020900000000000000" pitchFamily="18" charset="-128"/>
                <a:ea typeface="HGPMinchoE" panose="02020900000000000000" pitchFamily="18" charset="-128"/>
              </a:rPr>
              <a:t>探す際に注意が必要です。論説文は利点、問題点、批判などが入り混じっています。</a:t>
            </a:r>
          </a:p>
          <a:p>
            <a:r>
              <a:rPr lang="ja-JP" altLang="ja-JP">
                <a:latin typeface="HGPMinchoE" panose="02020900000000000000" pitchFamily="18" charset="-128"/>
                <a:ea typeface="HGPMinchoE" panose="02020900000000000000" pitchFamily="18" charset="-128"/>
              </a:rPr>
              <a:t>通常は一つの段落が変わると流れが変わりますが、段落内でも文脈が変わる場合があります。つなぎ言葉、</a:t>
            </a:r>
            <a:r>
              <a:rPr lang="en-US" altLang="ja-JP" dirty="0">
                <a:latin typeface="HGPMinchoE" panose="02020900000000000000" pitchFamily="18" charset="-128"/>
                <a:ea typeface="HGPMinchoE" panose="02020900000000000000" pitchFamily="18" charset="-128"/>
              </a:rPr>
              <a:t>however, despite, in spite of, although</a:t>
            </a:r>
            <a:r>
              <a:rPr lang="ja-JP" altLang="ja-JP">
                <a:latin typeface="HGPMinchoE" panose="02020900000000000000" pitchFamily="18" charset="-128"/>
                <a:ea typeface="HGPMinchoE" panose="02020900000000000000" pitchFamily="18" charset="-128"/>
              </a:rPr>
              <a:t>など逆説のつなぎ言葉に注意して答えを探して下さい。また答え一つだけとは限りません。問題タイプで</a:t>
            </a:r>
            <a:r>
              <a:rPr lang="en-US" altLang="ja-JP" dirty="0">
                <a:latin typeface="HGPMinchoE" panose="02020900000000000000" pitchFamily="18" charset="-128"/>
                <a:ea typeface="HGPMinchoE" panose="02020900000000000000" pitchFamily="18" charset="-128"/>
              </a:rPr>
              <a:t>What is  one of the reasons/ advantages/drawbacks/example ….?</a:t>
            </a:r>
            <a:r>
              <a:rPr lang="ja-JP" altLang="ja-JP">
                <a:latin typeface="HGPMinchoE" panose="02020900000000000000" pitchFamily="18" charset="-128"/>
                <a:ea typeface="HGPMinchoE" panose="02020900000000000000" pitchFamily="18" charset="-128"/>
              </a:rPr>
              <a:t>などの問題は複数理由、利点、問題点、事例などが書かれています。その場合も</a:t>
            </a:r>
            <a:r>
              <a:rPr lang="en-US" altLang="ja-JP" dirty="0">
                <a:latin typeface="HGPMinchoE" panose="02020900000000000000" pitchFamily="18" charset="-128"/>
                <a:ea typeface="HGPMinchoE" panose="02020900000000000000" pitchFamily="18" charset="-128"/>
              </a:rPr>
              <a:t>also, in addition, furthermore</a:t>
            </a:r>
            <a:r>
              <a:rPr lang="ja-JP" altLang="ja-JP">
                <a:latin typeface="HGPMinchoE" panose="02020900000000000000" pitchFamily="18" charset="-128"/>
                <a:ea typeface="HGPMinchoE" panose="02020900000000000000" pitchFamily="18" charset="-128"/>
              </a:rPr>
              <a:t>など追加の情報がないかよく探して下さい。</a:t>
            </a:r>
          </a:p>
        </p:txBody>
      </p:sp>
    </p:spTree>
    <p:extLst>
      <p:ext uri="{BB962C8B-B14F-4D97-AF65-F5344CB8AC3E}">
        <p14:creationId xmlns:p14="http://schemas.microsoft.com/office/powerpoint/2010/main" val="346266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2E9A7-1FCB-554A-AEA5-11DDDD37014A}"/>
              </a:ext>
            </a:extLst>
          </p:cNvPr>
          <p:cNvSpPr>
            <a:spLocks noGrp="1"/>
          </p:cNvSpPr>
          <p:nvPr>
            <p:ph type="title"/>
          </p:nvPr>
        </p:nvSpPr>
        <p:spPr>
          <a:xfrm>
            <a:off x="683625" y="307848"/>
            <a:ext cx="10396882" cy="1151965"/>
          </a:xfrm>
        </p:spPr>
        <p:txBody>
          <a:bodyPr>
            <a:normAutofit/>
          </a:bodyPr>
          <a:lstStyle/>
          <a:p>
            <a:r>
              <a:rPr lang="ja-JP" altLang="ja-JP"/>
              <a:t>長文内容問題一致　消去法攻略</a:t>
            </a:r>
            <a:endParaRPr kumimoji="1" lang="ja-JP" altLang="en-US"/>
          </a:p>
        </p:txBody>
      </p:sp>
      <p:sp>
        <p:nvSpPr>
          <p:cNvPr id="3" name="コンテンツ プレースホルダー 2">
            <a:extLst>
              <a:ext uri="{FF2B5EF4-FFF2-40B4-BE49-F238E27FC236}">
                <a16:creationId xmlns:a16="http://schemas.microsoft.com/office/drawing/2014/main" id="{64A46EB9-7CDA-A74F-A2C6-EA3D9266D4B4}"/>
              </a:ext>
            </a:extLst>
          </p:cNvPr>
          <p:cNvSpPr>
            <a:spLocks noGrp="1"/>
          </p:cNvSpPr>
          <p:nvPr>
            <p:ph sz="quarter" idx="13"/>
          </p:nvPr>
        </p:nvSpPr>
        <p:spPr>
          <a:xfrm>
            <a:off x="685800" y="2414016"/>
            <a:ext cx="10394707" cy="3145536"/>
          </a:xfrm>
        </p:spPr>
        <p:txBody>
          <a:bodyPr>
            <a:normAutofit fontScale="47500" lnSpcReduction="20000"/>
          </a:bodyPr>
          <a:lstStyle/>
          <a:p>
            <a:pPr lvl="0"/>
            <a:r>
              <a:rPr lang="ja-JP" altLang="ja-JP"/>
              <a:t>プラス（ポジティヴ）、マイナス（ネガティヴ）のイメージから消去</a:t>
            </a:r>
          </a:p>
          <a:p>
            <a:pPr marL="0" indent="0">
              <a:buNone/>
            </a:pPr>
            <a:r>
              <a:rPr lang="ja-JP" altLang="en-US"/>
              <a:t>　　　</a:t>
            </a:r>
            <a:r>
              <a:rPr lang="ja-JP" altLang="ja-JP"/>
              <a:t>キーワードから見つけたキーセンテンスが一体良いプラスなことをいっているのかそれとも良くないマイナスな事をいっているのか分かればそれをつかって</a:t>
            </a:r>
            <a:r>
              <a:rPr lang="en-US" altLang="ja-JP" dirty="0"/>
              <a:t>4</a:t>
            </a:r>
            <a:r>
              <a:rPr lang="ja-JP" altLang="ja-JP"/>
              <a:t>つの選択肢を絞り込めます。</a:t>
            </a:r>
            <a:r>
              <a:rPr lang="en-US" altLang="ja-JP" dirty="0"/>
              <a:t> </a:t>
            </a:r>
            <a:endParaRPr lang="ja-JP" altLang="ja-JP"/>
          </a:p>
          <a:p>
            <a:pPr lvl="0"/>
            <a:r>
              <a:rPr lang="ja-JP" altLang="ja-JP"/>
              <a:t>常識を使う</a:t>
            </a:r>
          </a:p>
          <a:p>
            <a:pPr marL="0" indent="0">
              <a:buNone/>
            </a:pPr>
            <a:r>
              <a:rPr lang="ja-JP" altLang="en-US"/>
              <a:t>　　　</a:t>
            </a:r>
            <a:r>
              <a:rPr lang="ja-JP" altLang="ja-JP"/>
              <a:t>明らかにおかしな意味になるような文は消去すべきである。選択肢の中には本文に書いてないのは当然だが明らかに今の常識では不可能なことが書かれている選択肢さえあります。</a:t>
            </a:r>
            <a:endParaRPr lang="en-US" altLang="ja-JP" dirty="0"/>
          </a:p>
          <a:p>
            <a:pPr marL="0" indent="0">
              <a:buNone/>
            </a:pPr>
            <a:r>
              <a:rPr lang="ja-JP" altLang="en-US"/>
              <a:t>　　　</a:t>
            </a:r>
            <a:r>
              <a:rPr lang="ja-JP" altLang="ja-JP"/>
              <a:t>選択</a:t>
            </a:r>
            <a:r>
              <a:rPr lang="ja-JP" altLang="en-US"/>
              <a:t>　　</a:t>
            </a:r>
            <a:r>
              <a:rPr lang="ja-JP" altLang="ja-JP"/>
              <a:t>肢も精読しないとこれらに引っかかることがある。</a:t>
            </a:r>
          </a:p>
          <a:p>
            <a:pPr lvl="0"/>
            <a:r>
              <a:rPr lang="ja-JP" altLang="ja-JP"/>
              <a:t>本文の応答分（キーセンテンス）の字面だけで作られている選択肢は</a:t>
            </a:r>
            <a:r>
              <a:rPr lang="ja-JP" altLang="en-US"/>
              <a:t>消去。</a:t>
            </a:r>
            <a:endParaRPr lang="ja-JP" altLang="ja-JP"/>
          </a:p>
          <a:p>
            <a:pPr marL="0" indent="0">
              <a:buNone/>
            </a:pPr>
            <a:r>
              <a:rPr lang="ja-JP" altLang="en-US"/>
              <a:t>　　　</a:t>
            </a:r>
            <a:r>
              <a:rPr lang="ja-JP" altLang="ja-JP"/>
              <a:t>選択肢は</a:t>
            </a:r>
            <a:r>
              <a:rPr lang="en-US" altLang="ja-JP" dirty="0"/>
              <a:t>2</a:t>
            </a:r>
            <a:r>
              <a:rPr lang="ja-JP" altLang="ja-JP"/>
              <a:t>級以上は本分の表現を言い換えるはずです。それなのに選択肢に本文の応答文と同じような単語をふんだんに使っている選択肢は答えにならない可能性は９０％。</a:t>
            </a:r>
          </a:p>
          <a:p>
            <a:pPr lvl="0"/>
            <a:r>
              <a:rPr lang="ja-JP" altLang="ja-JP"/>
              <a:t>強い語句がある選択肢は</a:t>
            </a:r>
            <a:r>
              <a:rPr lang="ja-JP" altLang="en-US"/>
              <a:t>消去。</a:t>
            </a:r>
            <a:endParaRPr lang="ja-JP" altLang="ja-JP"/>
          </a:p>
          <a:p>
            <a:pPr marL="0" indent="0">
              <a:buNone/>
            </a:pPr>
            <a:r>
              <a:rPr lang="ja-JP" altLang="en-US"/>
              <a:t>　　　</a:t>
            </a:r>
            <a:r>
              <a:rPr lang="en-US" altLang="ja-JP" dirty="0"/>
              <a:t>always, all, never, non, only</a:t>
            </a:r>
            <a:r>
              <a:rPr lang="ja-JP" altLang="ja-JP"/>
              <a:t>などの強い語句があるものは正解にならないケースが９０％以上ある。本文の応答文と照らし合わせてそのような語句があればまず消去。</a:t>
            </a:r>
          </a:p>
          <a:p>
            <a:pPr lvl="0"/>
            <a:r>
              <a:rPr lang="ja-JP" altLang="ja-JP"/>
              <a:t>似たような選択肢は一つが消去できれば、別の選択肢はおそらく正解</a:t>
            </a:r>
          </a:p>
          <a:p>
            <a:pPr marL="0" indent="0">
              <a:buNone/>
            </a:pPr>
            <a:r>
              <a:rPr lang="ja-JP" altLang="en-US"/>
              <a:t>　　　</a:t>
            </a:r>
            <a:r>
              <a:rPr lang="ja-JP" altLang="ja-JP"/>
              <a:t>正解の選択肢はそれと似させた選択肢を試験作成者は作る傾向が高いです。似たような選択肢があったら注意。</a:t>
            </a:r>
          </a:p>
        </p:txBody>
      </p:sp>
      <p:sp>
        <p:nvSpPr>
          <p:cNvPr id="4" name="テキスト ボックス 3">
            <a:extLst>
              <a:ext uri="{FF2B5EF4-FFF2-40B4-BE49-F238E27FC236}">
                <a16:creationId xmlns:a16="http://schemas.microsoft.com/office/drawing/2014/main" id="{287F1453-BA1E-CC4B-8E83-B47BE995A684}"/>
              </a:ext>
            </a:extLst>
          </p:cNvPr>
          <p:cNvSpPr txBox="1"/>
          <p:nvPr/>
        </p:nvSpPr>
        <p:spPr>
          <a:xfrm>
            <a:off x="685800" y="1609344"/>
            <a:ext cx="10494264" cy="738664"/>
          </a:xfrm>
          <a:prstGeom prst="rect">
            <a:avLst/>
          </a:prstGeom>
          <a:noFill/>
        </p:spPr>
        <p:txBody>
          <a:bodyPr wrap="square" rtlCol="0">
            <a:spAutoFit/>
          </a:bodyPr>
          <a:lstStyle/>
          <a:p>
            <a:r>
              <a:rPr lang="ja-JP" altLang="ja-JP" sz="1400"/>
              <a:t>長文内容一致問題では</a:t>
            </a:r>
            <a:r>
              <a:rPr lang="en-US" altLang="ja-JP" sz="1400" dirty="0"/>
              <a:t>4</a:t>
            </a:r>
            <a:r>
              <a:rPr lang="ja-JP" altLang="ja-JP" sz="1400"/>
              <a:t>つの選択肢から一つの答えを選ぶもので</a:t>
            </a:r>
            <a:r>
              <a:rPr lang="ja-JP" altLang="en-US" sz="1400"/>
              <a:t>、</a:t>
            </a:r>
            <a:r>
              <a:rPr lang="ja-JP" altLang="ja-JP" sz="1400"/>
              <a:t>読解力がかなり強い</a:t>
            </a:r>
            <a:r>
              <a:rPr lang="ja-JP" altLang="en-US" sz="1400"/>
              <a:t>人</a:t>
            </a:r>
            <a:r>
              <a:rPr lang="ja-JP" altLang="ja-JP" sz="1400"/>
              <a:t>は</a:t>
            </a:r>
            <a:r>
              <a:rPr lang="ja-JP" altLang="en-US" sz="1400"/>
              <a:t>、</a:t>
            </a:r>
            <a:r>
              <a:rPr lang="ja-JP" altLang="ja-JP" sz="1400"/>
              <a:t>内容を読めば一発で正解が見つけられるはずです。しかしこれはおそらく</a:t>
            </a:r>
            <a:r>
              <a:rPr lang="en-US" altLang="ja-JP" sz="1400" dirty="0"/>
              <a:t>100</a:t>
            </a:r>
            <a:r>
              <a:rPr lang="ja-JP" altLang="ja-JP" sz="1400"/>
              <a:t>点取れるような人がやる方法です。実際に</a:t>
            </a:r>
            <a:r>
              <a:rPr lang="en-US" altLang="ja-JP" sz="1400" dirty="0"/>
              <a:t>8</a:t>
            </a:r>
            <a:r>
              <a:rPr lang="ja-JP" altLang="ja-JP" sz="1400"/>
              <a:t>割程度の正解率の人も</a:t>
            </a:r>
            <a:r>
              <a:rPr lang="en-US" altLang="ja-JP" sz="1400" dirty="0"/>
              <a:t>2</a:t>
            </a:r>
            <a:r>
              <a:rPr lang="ja-JP" altLang="ja-JP" sz="1400"/>
              <a:t>～</a:t>
            </a:r>
            <a:r>
              <a:rPr lang="en-US" altLang="ja-JP" sz="1400" dirty="0"/>
              <a:t>3</a:t>
            </a:r>
            <a:r>
              <a:rPr lang="ja-JP" altLang="ja-JP" sz="1400"/>
              <a:t>割は消去法を使っています。しかしその消去法にも方法があるので適当に消去してはいけません。</a:t>
            </a:r>
            <a:endParaRPr kumimoji="1" lang="ja-JP" altLang="en-US" sz="1400"/>
          </a:p>
        </p:txBody>
      </p:sp>
    </p:spTree>
    <p:extLst>
      <p:ext uri="{BB962C8B-B14F-4D97-AF65-F5344CB8AC3E}">
        <p14:creationId xmlns:p14="http://schemas.microsoft.com/office/powerpoint/2010/main" val="2750990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メイン イベント</Template>
  <TotalTime>659</TotalTime>
  <Words>2389</Words>
  <Application>Microsoft Macintosh PowerPoint</Application>
  <PresentationFormat>ワイド画面</PresentationFormat>
  <Paragraphs>156</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HGPMinchoE</vt:lpstr>
      <vt:lpstr>MS UI Gothic</vt:lpstr>
      <vt:lpstr>Arial</vt:lpstr>
      <vt:lpstr>Impact</vt:lpstr>
      <vt:lpstr>メイン イベント</vt:lpstr>
      <vt:lpstr>英検長文読解特別講座 </vt:lpstr>
      <vt:lpstr>リーディング問題の問題種類</vt:lpstr>
      <vt:lpstr>長文読解で試される読解力ポイント</vt:lpstr>
      <vt:lpstr>長文読解に必要な技術</vt:lpstr>
      <vt:lpstr>アンダーライン読解術</vt:lpstr>
      <vt:lpstr>空所問題読解法 空所問題は英検は大好き</vt:lpstr>
      <vt:lpstr>読解プロセス（まとめ）長文空所</vt:lpstr>
      <vt:lpstr>長文内容一致問題の答えの場所</vt:lpstr>
      <vt:lpstr>長文内容問題一致　消去法攻略</vt:lpstr>
      <vt:lpstr>読解プロセス　（まとめ）　内容一致</vt:lpstr>
      <vt:lpstr>速読のための語彙力作り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英検長文読解特別講座 </dc:title>
  <dc:creator>FLEC フレック</dc:creator>
  <cp:lastModifiedBy>FLEC フレック</cp:lastModifiedBy>
  <cp:revision>11</cp:revision>
  <dcterms:created xsi:type="dcterms:W3CDTF">2020-06-12T15:05:33Z</dcterms:created>
  <dcterms:modified xsi:type="dcterms:W3CDTF">2020-06-13T02:07:01Z</dcterms:modified>
</cp:coreProperties>
</file>